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68" r:id="rId4"/>
    <p:sldId id="259" r:id="rId5"/>
    <p:sldId id="266" r:id="rId6"/>
    <p:sldId id="260" r:id="rId7"/>
    <p:sldId id="267" r:id="rId8"/>
    <p:sldId id="262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80" r:id="rId17"/>
    <p:sldId id="281" r:id="rId18"/>
    <p:sldId id="277" r:id="rId19"/>
    <p:sldId id="269" r:id="rId20"/>
    <p:sldId id="263" r:id="rId21"/>
    <p:sldId id="278" r:id="rId22"/>
    <p:sldId id="279" r:id="rId23"/>
    <p:sldId id="265" r:id="rId24"/>
    <p:sldId id="264" r:id="rId25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5353"/>
    <a:srgbClr val="FF6633"/>
    <a:srgbClr val="CCCCCC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8" autoAdjust="0"/>
    <p:restoredTop sz="94794" autoAdjust="0"/>
  </p:normalViewPr>
  <p:slideViewPr>
    <p:cSldViewPr>
      <p:cViewPr>
        <p:scale>
          <a:sx n="80" d="100"/>
          <a:sy n="80" d="100"/>
        </p:scale>
        <p:origin x="-992" y="-1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en-US" smtClean="0"/>
              <a:pPr/>
              <a:t>4/25/13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05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rPr lang="en-US" smtClean="0"/>
              <a:pPr/>
              <a:t>4/25/13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9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rgbClr val="FF6633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86868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rgbClr val="CCCCCC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0" y="4572000"/>
            <a:ext cx="2385297" cy="2806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FEC9D3F2-7140-49B9-866C-D21246A5836E}" type="datetime1">
              <a:rPr lang="en-US" smtClean="0"/>
              <a:pPr algn="r"/>
              <a:t>4/25/13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CBEC585F-C108-48D6-9331-6628A0FBB73B}" type="datetime1">
              <a:rPr lang="en-US" smtClean="0"/>
              <a:pPr algn="r"/>
              <a:t>4/25/13</a:t>
            </a:fld>
            <a:endParaRPr lang="en-US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7293A964-5F5E-47DC-ABD9-08A6A9FFD04F}" type="datetime1">
              <a:rPr lang="en-US" smtClean="0"/>
              <a:pPr algn="r"/>
              <a:t>4/25/13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8C9C2A-D3B8-4543-8A47-F59C20C16D9A}" type="datetime1">
              <a:rPr lang="en-US" smtClean="0"/>
              <a:pPr algn="r"/>
              <a:t>4/25/13</a:t>
            </a:fld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9ED4C97-3C5D-482A-99AD-AD992C3024DE}" type="datetime1">
              <a:rPr lang="en-US" smtClean="0"/>
              <a:pPr algn="r"/>
              <a:t>4/25/13</a:t>
            </a:fld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3EF8FEE9-63ED-4C1B-8C25-9B47C2DA1E72}" type="datetime1">
              <a:rPr lang="en-US" smtClean="0"/>
              <a:pPr algn="r"/>
              <a:t>4/25/13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  <a:prstGeom prst="rect">
            <a:avLst/>
          </a:prstGeo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  <a:prstGeom prst="rect">
            <a:avLst/>
          </a:prstGeo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  <a:prstGeom prst="rect">
            <a:avLst/>
          </a:prstGeo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  <a:prstGeom prst="rect">
            <a:avLst/>
          </a:prstGeo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  <a:prstGeom prst="rect">
            <a:avLst/>
          </a:prstGeo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  <a:prstGeom prst="rect">
            <a:avLst/>
          </a:prstGeo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  <a:prstGeom prst="rect">
            <a:avLst/>
          </a:prstGeo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E8BD303E-7304-41BE-B693-A76D7275A3B0}" type="datetime1">
              <a:rPr lang="en-US" smtClean="0"/>
              <a:pPr algn="r"/>
              <a:t>4/25/13</a:t>
            </a:fld>
            <a:endParaRPr lang="en-US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3"/>
          <p:cNvSpPr>
            <a:spLocks noGrp="1"/>
          </p:cNvSpPr>
          <p:nvPr>
            <p:ph type="ctrTitle"/>
          </p:nvPr>
        </p:nvSpPr>
        <p:spPr>
          <a:xfrm>
            <a:off x="76200" y="76200"/>
            <a:ext cx="7239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rgbClr val="A0A0A0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4/25/13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  <a:prstGeom prst="rect">
            <a:avLst/>
          </a:prstGeo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pic>
        <p:nvPicPr>
          <p:cNvPr id="10" name="Rectangle 9"/>
          <p:cNvPicPr>
            <a:picLocks noChangeAspect="1"/>
          </p:cNvPicPr>
          <p:nvPr/>
        </p:nvPicPr>
        <p:blipFill>
          <a:blip r:embed="rId2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01712" y="6239256"/>
            <a:ext cx="838200" cy="616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F7F1F872-C5DE-403B-85F0-1024E6CA1886}" type="datetime1">
              <a:rPr lang="en-US" smtClean="0"/>
              <a:pPr algn="r"/>
              <a:t>4/25/13</a:t>
            </a:fld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73B9D0E9-7F95-4423-9114-95494EF8154E}" type="datetime1">
              <a:rPr lang="en-US" smtClean="0"/>
              <a:pPr algn="r"/>
              <a:t>4/25/13</a:t>
            </a:fld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828FD173-2CB3-4214-8741-970D8D476901}" type="datetime1">
              <a:rPr lang="en-US" smtClean="0"/>
              <a:pPr algn="r"/>
              <a:t>4/25/13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A1704A40-8D3B-4404-9986-2B5D36474D63}" type="datetime1">
              <a:rPr lang="en-US" smtClean="0"/>
              <a:pPr algn="r"/>
              <a:t>4/25/13</a:t>
            </a:fld>
            <a:endParaRPr lang="en-US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DE3B91AD-F2C9-43CB-A84C-1D5C130F2509}" type="datetime1">
              <a:rPr lang="en-US" smtClean="0"/>
              <a:pPr algn="r"/>
              <a:t>4/25/13</a:t>
            </a:fld>
            <a:endParaRPr lang="en-US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7D93220-918A-400D-B3FA-D8B22567DEBB}" type="datetime1">
              <a:rPr lang="en-US" smtClean="0"/>
              <a:pPr algn="r"/>
              <a:t>4/25/13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474075" y="53975"/>
            <a:ext cx="613833" cy="577850"/>
          </a:xfrm>
          <a:prstGeom prst="rect">
            <a:avLst/>
          </a:prstGeom>
        </p:spPr>
      </p:pic>
      <p:sp>
        <p:nvSpPr>
          <p:cNvPr id="15" name="Rectangle 10"/>
          <p:cNvSpPr/>
          <p:nvPr userDrawn="1"/>
        </p:nvSpPr>
        <p:spPr>
          <a:xfrm>
            <a:off x="0" y="685800"/>
            <a:ext cx="9144000" cy="18288"/>
          </a:xfrm>
          <a:prstGeom prst="rect">
            <a:avLst/>
          </a:prstGeom>
          <a:solidFill>
            <a:srgbClr val="FF6633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sz="2000" cap="small" spc="0" baseline="0">
          <a:solidFill>
            <a:srgbClr val="A0A0A0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catapp.in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219200"/>
            <a:ext cx="2295379" cy="167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781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A0A0A0"/>
                </a:solidFill>
              </a:rPr>
              <a:t>by</a:t>
            </a:r>
            <a:endParaRPr lang="en-US" sz="2000" dirty="0">
              <a:solidFill>
                <a:srgbClr val="A0A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40386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CATapp – Preparation on the </a:t>
            </a:r>
            <a:r>
              <a:rPr lang="en-US" sz="3200" dirty="0" smtClean="0">
                <a:solidFill>
                  <a:schemeClr val="bg1"/>
                </a:solidFill>
              </a:rPr>
              <a:t>Go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94523" y="0"/>
            <a:ext cx="2259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/>
              </a:rPr>
              <a:t>http://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/>
              </a:rPr>
              <a:t>catapp.in</a:t>
            </a:r>
            <a:endParaRPr lang="en-US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229600" cy="533400"/>
          </a:xfrm>
        </p:spPr>
        <p:txBody>
          <a:bodyPr/>
          <a:lstStyle/>
          <a:p>
            <a:pPr marL="457200" indent="-457200"/>
            <a:r>
              <a:rPr lang="en-US" sz="2800" dirty="0">
                <a:solidFill>
                  <a:srgbClr val="4A5353"/>
                </a:solidFill>
              </a:rPr>
              <a:t>App Demo &amp; Features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14600" y="762000"/>
            <a:ext cx="41148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Toppers Say</a:t>
            </a:r>
          </a:p>
          <a:p>
            <a:pPr algn="ctr"/>
            <a:r>
              <a:rPr lang="en-US" dirty="0" smtClean="0"/>
              <a:t>( List screen &amp; Toppers article screen 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565338"/>
            <a:ext cx="10210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List of Topper’s articles published from our backend system</a:t>
            </a:r>
            <a:endParaRPr lang="en-US" sz="2600" dirty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Users can read preparation advise from actual toppers</a:t>
            </a:r>
            <a:endParaRPr lang="en-US" sz="2600" dirty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Detailed Q/A interviews of toppers are published</a:t>
            </a:r>
            <a:endParaRPr lang="en-US" sz="2600" dirty="0">
              <a:solidFill>
                <a:srgbClr val="4A5353"/>
              </a:solidFill>
            </a:endParaRPr>
          </a:p>
        </p:txBody>
      </p:sp>
      <p:pic>
        <p:nvPicPr>
          <p:cNvPr id="2" name="Picture 1" descr="Screenshot_2013-04-25-01-36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2185988" cy="3886200"/>
          </a:xfrm>
          <a:prstGeom prst="rect">
            <a:avLst/>
          </a:prstGeom>
        </p:spPr>
      </p:pic>
      <p:pic>
        <p:nvPicPr>
          <p:cNvPr id="3" name="Picture 2" descr="Screenshot_2013-04-25-01-36-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00200"/>
            <a:ext cx="218598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94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229600" cy="533400"/>
          </a:xfrm>
        </p:spPr>
        <p:txBody>
          <a:bodyPr/>
          <a:lstStyle/>
          <a:p>
            <a:pPr marL="457200" indent="-457200"/>
            <a:r>
              <a:rPr lang="en-US" sz="2800" dirty="0">
                <a:solidFill>
                  <a:srgbClr val="4A5353"/>
                </a:solidFill>
              </a:rPr>
              <a:t>App Demo &amp; Features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14600" y="762000"/>
            <a:ext cx="41148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QueADay</a:t>
            </a:r>
            <a:endParaRPr lang="en-US" dirty="0" smtClean="0"/>
          </a:p>
          <a:p>
            <a:pPr algn="ctr"/>
            <a:r>
              <a:rPr lang="en-US" dirty="0" smtClean="0"/>
              <a:t>( A new question every day </a:t>
            </a:r>
            <a:r>
              <a:rPr lang="en-US" dirty="0" smtClean="0">
                <a:sym typeface="Wingdings"/>
              </a:rPr>
              <a:t></a:t>
            </a:r>
            <a:r>
              <a:rPr lang="en-US" dirty="0">
                <a:sym typeface="Wingdings"/>
              </a:rPr>
              <a:t>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5565338"/>
            <a:ext cx="10210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A new question is published everyday</a:t>
            </a:r>
            <a:endParaRPr lang="en-US" sz="2600" dirty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Users can try to solve the question &amp; discuss on our FB page </a:t>
            </a:r>
            <a:endParaRPr lang="en-US" sz="2600" dirty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Users can check the solution of the question on next day</a:t>
            </a:r>
            <a:endParaRPr lang="en-US" sz="2600" dirty="0">
              <a:solidFill>
                <a:srgbClr val="4A5353"/>
              </a:solidFill>
            </a:endParaRPr>
          </a:p>
        </p:txBody>
      </p:sp>
      <p:pic>
        <p:nvPicPr>
          <p:cNvPr id="6" name="Picture 5" descr="Screenshot_2013-04-25-01-36-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86" y="1676400"/>
            <a:ext cx="2125266" cy="3778250"/>
          </a:xfrm>
          <a:prstGeom prst="rect">
            <a:avLst/>
          </a:prstGeom>
        </p:spPr>
      </p:pic>
      <p:pic>
        <p:nvPicPr>
          <p:cNvPr id="7" name="Picture 6" descr="Screenshot_2013-04-25-01-37-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86" y="1676400"/>
            <a:ext cx="2133600" cy="3793066"/>
          </a:xfrm>
          <a:prstGeom prst="rect">
            <a:avLst/>
          </a:prstGeom>
        </p:spPr>
      </p:pic>
      <p:pic>
        <p:nvPicPr>
          <p:cNvPr id="10" name="Picture 9" descr="Screenshot_2013-04-25-01-36-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1676400"/>
            <a:ext cx="21431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11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229600" cy="533400"/>
          </a:xfrm>
        </p:spPr>
        <p:txBody>
          <a:bodyPr/>
          <a:lstStyle/>
          <a:p>
            <a:pPr marL="457200" indent="-457200"/>
            <a:r>
              <a:rPr lang="en-US" sz="2800" dirty="0">
                <a:solidFill>
                  <a:srgbClr val="4A5353"/>
                </a:solidFill>
              </a:rPr>
              <a:t>App Demo &amp; Features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14600" y="762000"/>
            <a:ext cx="4114800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taking experience - 1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76200" y="5565338"/>
            <a:ext cx="10210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We started the app by focusing on CAT exams</a:t>
            </a:r>
            <a:endParaRPr lang="en-US" sz="2600" dirty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16 original CAT papers are preloaded with solutions </a:t>
            </a:r>
            <a:endParaRPr lang="en-US" sz="2600" dirty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Users don’t need internet connection to take these tests</a:t>
            </a:r>
            <a:endParaRPr lang="en-US" sz="2600" dirty="0">
              <a:solidFill>
                <a:srgbClr val="4A5353"/>
              </a:solidFill>
            </a:endParaRPr>
          </a:p>
        </p:txBody>
      </p:sp>
      <p:pic>
        <p:nvPicPr>
          <p:cNvPr id="2" name="Picture 1" descr="Screenshot_2013-04-25-01-38-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2314576" cy="4114800"/>
          </a:xfrm>
          <a:prstGeom prst="rect">
            <a:avLst/>
          </a:prstGeom>
        </p:spPr>
      </p:pic>
      <p:pic>
        <p:nvPicPr>
          <p:cNvPr id="3" name="Picture 2" descr="Screenshot_2013-04-25-01-39-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4" y="1371600"/>
            <a:ext cx="2314576" cy="4114800"/>
          </a:xfrm>
          <a:prstGeom prst="rect">
            <a:avLst/>
          </a:prstGeom>
        </p:spPr>
      </p:pic>
      <p:pic>
        <p:nvPicPr>
          <p:cNvPr id="9" name="Picture 8" descr="Screenshot_2013-04-25-01-39-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71600"/>
            <a:ext cx="23145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0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229600" cy="533400"/>
          </a:xfrm>
        </p:spPr>
        <p:txBody>
          <a:bodyPr/>
          <a:lstStyle/>
          <a:p>
            <a:pPr marL="457200" indent="-457200"/>
            <a:r>
              <a:rPr lang="en-US" sz="2800" dirty="0">
                <a:solidFill>
                  <a:srgbClr val="4A5353"/>
                </a:solidFill>
              </a:rPr>
              <a:t>App Demo &amp; Features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14600" y="762000"/>
            <a:ext cx="4114800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taking experience - 2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76200" y="5225554"/>
            <a:ext cx="10210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Users can mark questions for review</a:t>
            </a:r>
            <a:endParaRPr lang="en-US" sz="2600" dirty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Detailed progress report generated at the end of test </a:t>
            </a:r>
            <a:endParaRPr lang="en-US" sz="2600" dirty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Progress report shows user’s weak categories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Users can review their attempts and check solutions</a:t>
            </a:r>
          </a:p>
          <a:p>
            <a:pPr marL="914400" lvl="1" indent="-457200">
              <a:buFont typeface="Wingdings" charset="2"/>
              <a:buChar char="ü"/>
            </a:pPr>
            <a:endParaRPr lang="en-US" sz="2600" dirty="0">
              <a:solidFill>
                <a:srgbClr val="4A5353"/>
              </a:solidFill>
            </a:endParaRPr>
          </a:p>
        </p:txBody>
      </p:sp>
      <p:pic>
        <p:nvPicPr>
          <p:cNvPr id="6" name="Picture 5" descr="Screenshot_2013-04-25-01-40-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13393"/>
            <a:ext cx="2209800" cy="3928532"/>
          </a:xfrm>
          <a:prstGeom prst="rect">
            <a:avLst/>
          </a:prstGeom>
        </p:spPr>
      </p:pic>
      <p:pic>
        <p:nvPicPr>
          <p:cNvPr id="7" name="Picture 6" descr="Screenshot_2013-04-25-01-40-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95400"/>
            <a:ext cx="2228850" cy="3962400"/>
          </a:xfrm>
          <a:prstGeom prst="rect">
            <a:avLst/>
          </a:prstGeom>
        </p:spPr>
      </p:pic>
      <p:pic>
        <p:nvPicPr>
          <p:cNvPr id="10" name="Picture 9" descr="Screenshot_2013-04-25-01-41-0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1295400"/>
            <a:ext cx="222885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8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229600" cy="533400"/>
          </a:xfrm>
        </p:spPr>
        <p:txBody>
          <a:bodyPr/>
          <a:lstStyle/>
          <a:p>
            <a:pPr marL="457200" indent="-457200"/>
            <a:r>
              <a:rPr lang="en-US" sz="2800" dirty="0">
                <a:solidFill>
                  <a:srgbClr val="4A5353"/>
                </a:solidFill>
              </a:rPr>
              <a:t>App Demo &amp; Features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14600" y="762000"/>
            <a:ext cx="4114800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Store - 1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76200" y="5225554"/>
            <a:ext cx="10210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Users can access store to download new question papers</a:t>
            </a:r>
            <a:endParaRPr lang="en-US" sz="2600" dirty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Users can also browse the store by choosing a category</a:t>
            </a:r>
            <a:endParaRPr lang="en-US" sz="2600" dirty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Tests from multiple publishers are available in the store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We also feature popular test on the store’s home screen</a:t>
            </a:r>
          </a:p>
          <a:p>
            <a:pPr marL="914400" lvl="1" indent="-457200">
              <a:buFont typeface="Wingdings" charset="2"/>
              <a:buChar char="ü"/>
            </a:pPr>
            <a:endParaRPr lang="en-US" sz="2600" dirty="0">
              <a:solidFill>
                <a:srgbClr val="4A5353"/>
              </a:solidFill>
            </a:endParaRPr>
          </a:p>
        </p:txBody>
      </p:sp>
      <p:pic>
        <p:nvPicPr>
          <p:cNvPr id="2" name="Picture 1" descr="Screenshot_2013-04-25-01-38-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01750"/>
            <a:ext cx="2243138" cy="3956050"/>
          </a:xfrm>
          <a:prstGeom prst="rect">
            <a:avLst/>
          </a:prstGeom>
        </p:spPr>
      </p:pic>
      <p:pic>
        <p:nvPicPr>
          <p:cNvPr id="3" name="Picture 2" descr="Screenshot_2013-04-25-01-38-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295400"/>
            <a:ext cx="2286000" cy="3962400"/>
          </a:xfrm>
          <a:prstGeom prst="rect">
            <a:avLst/>
          </a:prstGeom>
        </p:spPr>
      </p:pic>
      <p:pic>
        <p:nvPicPr>
          <p:cNvPr id="9" name="Picture 8" descr="Screenshot_2013-04-25-01-38-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222885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1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229600" cy="533400"/>
          </a:xfrm>
        </p:spPr>
        <p:txBody>
          <a:bodyPr/>
          <a:lstStyle/>
          <a:p>
            <a:pPr marL="457200" indent="-457200"/>
            <a:r>
              <a:rPr lang="en-US" sz="2800" dirty="0">
                <a:solidFill>
                  <a:srgbClr val="4A5353"/>
                </a:solidFill>
              </a:rPr>
              <a:t>App Demo &amp; Features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14600" y="762000"/>
            <a:ext cx="4114800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Store - 2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76200" y="5177929"/>
            <a:ext cx="10210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Users can view details of a test before downloading</a:t>
            </a:r>
            <a:endParaRPr lang="en-US" sz="2600" dirty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Once downloaded the user can take test without internet</a:t>
            </a:r>
            <a:endParaRPr lang="en-US" sz="2600" dirty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Users can pause the test &amp; continue it later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“Move to cloud” lets user store data on our cloud</a:t>
            </a:r>
          </a:p>
          <a:p>
            <a:pPr marL="914400" lvl="1" indent="-457200">
              <a:buFont typeface="Wingdings" charset="2"/>
              <a:buChar char="ü"/>
            </a:pPr>
            <a:endParaRPr lang="en-US" sz="2600" dirty="0">
              <a:solidFill>
                <a:srgbClr val="4A5353"/>
              </a:solidFill>
            </a:endParaRPr>
          </a:p>
        </p:txBody>
      </p:sp>
      <p:pic>
        <p:nvPicPr>
          <p:cNvPr id="6" name="Picture 5" descr="Screenshot_2013-04-25-01-39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1295400"/>
            <a:ext cx="2185988" cy="3886200"/>
          </a:xfrm>
          <a:prstGeom prst="rect">
            <a:avLst/>
          </a:prstGeom>
        </p:spPr>
      </p:pic>
      <p:pic>
        <p:nvPicPr>
          <p:cNvPr id="7" name="Picture 6" descr="Screenshot_2013-04-25-01-39-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95400"/>
            <a:ext cx="2185989" cy="3886200"/>
          </a:xfrm>
          <a:prstGeom prst="rect">
            <a:avLst/>
          </a:prstGeom>
        </p:spPr>
      </p:pic>
      <p:pic>
        <p:nvPicPr>
          <p:cNvPr id="10" name="Picture 9" descr="Screenshot_2013-04-25-09-34-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5" y="1295400"/>
            <a:ext cx="218598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4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229600" cy="533400"/>
          </a:xfrm>
        </p:spPr>
        <p:txBody>
          <a:bodyPr/>
          <a:lstStyle/>
          <a:p>
            <a:pPr marL="457200" indent="-457200"/>
            <a:r>
              <a:rPr lang="en-US" sz="2800" dirty="0">
                <a:solidFill>
                  <a:srgbClr val="4A5353"/>
                </a:solidFill>
              </a:rPr>
              <a:t>App Demo &amp; Features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14600" y="762000"/>
            <a:ext cx="4114800" cy="457200"/>
          </a:xfrm>
          <a:prstGeom prst="roundRect">
            <a:avLst/>
          </a:prstGeom>
          <a:solidFill>
            <a:schemeClr val="bg1">
              <a:lumMod val="75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BACKEND SYSTEM </a:t>
            </a:r>
            <a:r>
              <a:rPr lang="en-US" baseline="30000" dirty="0" smtClean="0">
                <a:solidFill>
                  <a:srgbClr val="FF0000"/>
                </a:solidFill>
              </a:rPr>
              <a:t>BETA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08" y="1371600"/>
            <a:ext cx="811139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33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229600" cy="533400"/>
          </a:xfrm>
        </p:spPr>
        <p:txBody>
          <a:bodyPr/>
          <a:lstStyle/>
          <a:p>
            <a:pPr marL="457200" indent="-457200"/>
            <a:r>
              <a:rPr lang="en-US" sz="2800" dirty="0">
                <a:solidFill>
                  <a:srgbClr val="4A5353"/>
                </a:solidFill>
              </a:rPr>
              <a:t>App Demo &amp; Features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14600" y="762000"/>
            <a:ext cx="4114800" cy="457200"/>
          </a:xfrm>
          <a:prstGeom prst="roundRect">
            <a:avLst/>
          </a:prstGeom>
          <a:solidFill>
            <a:schemeClr val="bg1">
              <a:lumMod val="75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BACKEND SYSTEM </a:t>
            </a:r>
            <a:r>
              <a:rPr lang="en-US" baseline="30000" dirty="0" smtClean="0">
                <a:solidFill>
                  <a:srgbClr val="FF0000"/>
                </a:solidFill>
              </a:rPr>
              <a:t>BETA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09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57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229600" cy="533400"/>
          </a:xfrm>
        </p:spPr>
        <p:txBody>
          <a:bodyPr/>
          <a:lstStyle/>
          <a:p>
            <a:pPr marL="457200" indent="-457200"/>
            <a:r>
              <a:rPr lang="en-US" sz="2800" dirty="0">
                <a:solidFill>
                  <a:srgbClr val="4A5353"/>
                </a:solidFill>
              </a:rPr>
              <a:t>App Demo &amp; Features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990600"/>
            <a:ext cx="8763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4A5353"/>
                </a:solidFill>
              </a:rPr>
              <a:t>Extra features &amp; functionalities</a:t>
            </a:r>
          </a:p>
          <a:p>
            <a:pPr marL="914400" lvl="1" indent="-457200">
              <a:buFont typeface="Wingdings" charset="2"/>
              <a:buChar char="ü"/>
            </a:pPr>
            <a:endParaRPr lang="en-US" sz="2600" dirty="0" smtClean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Users can pause test on one device, move to cloud and continue the test on a different device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Users can store their progress report &amp; test data on cloud to save space on their device</a:t>
            </a:r>
            <a:endParaRPr lang="en-US" sz="2600" dirty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Users can take test in timed &amp; untimed mode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Users can directly study solutions if they prefer to do so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Users can see a summary progress report of all the tests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Users can access our app from multiple devices and get the same experience for their user login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We have implemented in-app notifications using Google GCM service to send regular updates to the users</a:t>
            </a:r>
          </a:p>
        </p:txBody>
      </p:sp>
    </p:spTree>
    <p:extLst>
      <p:ext uri="{BB962C8B-B14F-4D97-AF65-F5344CB8AC3E}">
        <p14:creationId xmlns:p14="http://schemas.microsoft.com/office/powerpoint/2010/main" val="68344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229600" cy="533400"/>
          </a:xfrm>
        </p:spPr>
        <p:txBody>
          <a:bodyPr/>
          <a:lstStyle/>
          <a:p>
            <a:pPr marL="457200" indent="-457200"/>
            <a:r>
              <a:rPr lang="en-US" sz="2800" dirty="0">
                <a:solidFill>
                  <a:srgbClr val="4A5353"/>
                </a:solidFill>
              </a:rPr>
              <a:t>Technology 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9829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4A5353"/>
                </a:solidFill>
              </a:rPr>
              <a:t>Mobile Platform</a:t>
            </a:r>
          </a:p>
          <a:p>
            <a:pPr marL="914400" lvl="1" indent="-457200">
              <a:buFont typeface="Wingdings" charset="2"/>
              <a:buChar char="ü"/>
            </a:pPr>
            <a:endParaRPr lang="en-US" sz="2600" dirty="0" smtClean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Android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iOS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SQLite for offline storage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Data Integrity: MD5 Hash</a:t>
            </a:r>
            <a:endParaRPr lang="en-US" sz="2600" dirty="0">
              <a:solidFill>
                <a:srgbClr val="4A5353"/>
              </a:solidFill>
            </a:endParaRPr>
          </a:p>
          <a:p>
            <a:endParaRPr lang="en-US" sz="2600" dirty="0">
              <a:solidFill>
                <a:srgbClr val="4A5353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4A5353"/>
                </a:solidFill>
              </a:rPr>
              <a:t>Web Platform</a:t>
            </a:r>
          </a:p>
          <a:p>
            <a:pPr marL="457200" indent="-457200">
              <a:buFont typeface="Arial"/>
              <a:buChar char="•"/>
            </a:pPr>
            <a:endParaRPr lang="en-US" sz="2600" dirty="0" smtClean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Framework: Ruby on Rails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Deployment Platform: </a:t>
            </a:r>
            <a:r>
              <a:rPr lang="en-US" sz="2600" dirty="0" err="1" smtClean="0">
                <a:solidFill>
                  <a:srgbClr val="4A5353"/>
                </a:solidFill>
              </a:rPr>
              <a:t>Heroku</a:t>
            </a:r>
            <a:endParaRPr lang="en-US" sz="2600" dirty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Database: </a:t>
            </a:r>
            <a:r>
              <a:rPr lang="en-US" sz="2600" dirty="0" err="1" smtClean="0">
                <a:solidFill>
                  <a:srgbClr val="4A5353"/>
                </a:solidFill>
              </a:rPr>
              <a:t>PostgreSQL</a:t>
            </a:r>
            <a:endParaRPr lang="en-US" sz="2600" dirty="0" smtClean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Assets Storage: Amazon S3</a:t>
            </a:r>
          </a:p>
        </p:txBody>
      </p:sp>
    </p:spTree>
    <p:extLst>
      <p:ext uri="{BB962C8B-B14F-4D97-AF65-F5344CB8AC3E}">
        <p14:creationId xmlns:p14="http://schemas.microsoft.com/office/powerpoint/2010/main" val="178136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7239000" cy="533400"/>
          </a:xfrm>
        </p:spPr>
        <p:txBody>
          <a:bodyPr/>
          <a:lstStyle/>
          <a:p>
            <a:r>
              <a:rPr lang="en-US" sz="2800" dirty="0" smtClean="0">
                <a:solidFill>
                  <a:srgbClr val="4A5353"/>
                </a:solidFill>
              </a:rPr>
              <a:t>agenda</a:t>
            </a:r>
            <a:endParaRPr lang="en-US" sz="2800" dirty="0">
              <a:solidFill>
                <a:srgbClr val="4A535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867" y="1422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106804"/>
            <a:ext cx="8839200" cy="6894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>
                <a:solidFill>
                  <a:srgbClr val="4A5353"/>
                </a:solidFill>
              </a:rPr>
              <a:t>Project </a:t>
            </a:r>
            <a:r>
              <a:rPr lang="en-US" sz="2600" dirty="0" smtClean="0">
                <a:solidFill>
                  <a:srgbClr val="4A5353"/>
                </a:solidFill>
              </a:rPr>
              <a:t>Overview</a:t>
            </a:r>
          </a:p>
          <a:p>
            <a:pPr marL="457200" indent="-457200">
              <a:buFont typeface="Arial"/>
              <a:buChar char="•"/>
            </a:pPr>
            <a:endParaRPr lang="en-US" sz="2600" dirty="0">
              <a:solidFill>
                <a:srgbClr val="4A5353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4A5353"/>
                </a:solidFill>
              </a:rPr>
              <a:t>What problem are we trying to solve?</a:t>
            </a:r>
          </a:p>
          <a:p>
            <a:pPr marL="457200" indent="-457200">
              <a:buFont typeface="Arial"/>
              <a:buChar char="•"/>
            </a:pPr>
            <a:endParaRPr lang="en-US" sz="2600" dirty="0">
              <a:solidFill>
                <a:srgbClr val="4A5353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4A5353"/>
                </a:solidFill>
              </a:rPr>
              <a:t>Our solution approach</a:t>
            </a:r>
          </a:p>
          <a:p>
            <a:endParaRPr lang="en-US" sz="2600" dirty="0" smtClean="0">
              <a:solidFill>
                <a:srgbClr val="4A5353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4A5353"/>
                </a:solidFill>
              </a:rPr>
              <a:t>App Demo &amp; Features</a:t>
            </a:r>
          </a:p>
          <a:p>
            <a:pPr marL="457200" indent="-457200">
              <a:buFont typeface="Arial"/>
              <a:buChar char="•"/>
            </a:pPr>
            <a:endParaRPr lang="en-US" sz="2600" dirty="0" smtClean="0">
              <a:solidFill>
                <a:srgbClr val="4A5353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4A5353"/>
                </a:solidFill>
              </a:rPr>
              <a:t>Technology Overview</a:t>
            </a:r>
          </a:p>
          <a:p>
            <a:pPr marL="457200" indent="-457200">
              <a:buFont typeface="Arial"/>
              <a:buChar char="•"/>
            </a:pPr>
            <a:endParaRPr lang="en-US" sz="2600" dirty="0">
              <a:solidFill>
                <a:srgbClr val="4A5353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4A5353"/>
                </a:solidFill>
              </a:rPr>
              <a:t>Usage Statistics</a:t>
            </a:r>
          </a:p>
          <a:p>
            <a:pPr marL="457200" indent="-457200">
              <a:buFont typeface="Arial"/>
              <a:buChar char="•"/>
            </a:pPr>
            <a:endParaRPr lang="en-US" sz="2600" dirty="0">
              <a:solidFill>
                <a:srgbClr val="4A5353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4A5353"/>
                </a:solidFill>
              </a:rPr>
              <a:t>Future Plan</a:t>
            </a:r>
          </a:p>
          <a:p>
            <a:pPr marL="457200" indent="-457200">
              <a:buFont typeface="Arial"/>
              <a:buChar char="•"/>
            </a:pPr>
            <a:endParaRPr lang="en-US" sz="2600" dirty="0">
              <a:solidFill>
                <a:srgbClr val="4A5353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dirty="0" smtClean="0">
              <a:solidFill>
                <a:srgbClr val="4A5353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600" dirty="0" smtClean="0">
              <a:solidFill>
                <a:srgbClr val="4A5353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600" dirty="0" smtClean="0">
              <a:solidFill>
                <a:srgbClr val="4A53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7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229600" cy="533400"/>
          </a:xfrm>
        </p:spPr>
        <p:txBody>
          <a:bodyPr/>
          <a:lstStyle/>
          <a:p>
            <a:pPr marL="457200" indent="-457200"/>
            <a:r>
              <a:rPr lang="en-US" sz="2800" dirty="0">
                <a:solidFill>
                  <a:srgbClr val="4A5353"/>
                </a:solidFill>
              </a:rPr>
              <a:t>Usage Statistics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9829800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4A5353"/>
                </a:solidFill>
              </a:rPr>
              <a:t>Android</a:t>
            </a:r>
          </a:p>
          <a:p>
            <a:pPr marL="914400" lvl="1" indent="-457200">
              <a:buFont typeface="Wingdings" charset="2"/>
              <a:buChar char="ü"/>
            </a:pPr>
            <a:endParaRPr lang="en-US" sz="2600" dirty="0" smtClean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Launch date: </a:t>
            </a:r>
            <a:r>
              <a:rPr lang="en-US" sz="2600" dirty="0">
                <a:solidFill>
                  <a:srgbClr val="4A5353"/>
                </a:solidFill>
              </a:rPr>
              <a:t>15-Apr-</a:t>
            </a:r>
            <a:r>
              <a:rPr lang="en-US" sz="2600" dirty="0" smtClean="0">
                <a:solidFill>
                  <a:srgbClr val="4A5353"/>
                </a:solidFill>
              </a:rPr>
              <a:t>2012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Total number of users as of 22-Apr-2013:  8,777</a:t>
            </a:r>
            <a:endParaRPr lang="en-US" sz="2600" dirty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Average number of downloads / day: 25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Average user ratings: 4.83 / 5.00</a:t>
            </a:r>
          </a:p>
          <a:p>
            <a:endParaRPr lang="en-US" sz="2600" dirty="0">
              <a:solidFill>
                <a:srgbClr val="4A5353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4A5353"/>
                </a:solidFill>
              </a:rPr>
              <a:t>iOS</a:t>
            </a:r>
          </a:p>
          <a:p>
            <a:pPr marL="457200" indent="-457200">
              <a:buFont typeface="Arial"/>
              <a:buChar char="•"/>
            </a:pPr>
            <a:endParaRPr lang="en-US" sz="2600" dirty="0" smtClean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>
                <a:solidFill>
                  <a:srgbClr val="4A5353"/>
                </a:solidFill>
              </a:rPr>
              <a:t>Launch date: 15-Apr-</a:t>
            </a:r>
            <a:r>
              <a:rPr lang="en-US" sz="2600" dirty="0" smtClean="0">
                <a:solidFill>
                  <a:srgbClr val="4A5353"/>
                </a:solidFill>
              </a:rPr>
              <a:t>2012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Total </a:t>
            </a:r>
            <a:r>
              <a:rPr lang="en-US" sz="2600" dirty="0">
                <a:solidFill>
                  <a:srgbClr val="4A5353"/>
                </a:solidFill>
              </a:rPr>
              <a:t>number of users as of 22-Apr-</a:t>
            </a:r>
            <a:r>
              <a:rPr lang="en-US" sz="2600" dirty="0" smtClean="0">
                <a:solidFill>
                  <a:srgbClr val="4A5353"/>
                </a:solidFill>
              </a:rPr>
              <a:t>2013:  1,607</a:t>
            </a:r>
            <a:endParaRPr lang="en-US" sz="2600" dirty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>
                <a:solidFill>
                  <a:srgbClr val="4A5353"/>
                </a:solidFill>
              </a:rPr>
              <a:t>Average number of downloads / </a:t>
            </a:r>
            <a:r>
              <a:rPr lang="en-US" sz="2600" dirty="0" smtClean="0">
                <a:solidFill>
                  <a:srgbClr val="4A5353"/>
                </a:solidFill>
              </a:rPr>
              <a:t>day: 5</a:t>
            </a:r>
            <a:endParaRPr lang="en-US" sz="2600" dirty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>
                <a:solidFill>
                  <a:srgbClr val="4A5353"/>
                </a:solidFill>
              </a:rPr>
              <a:t>Average user ratings: </a:t>
            </a:r>
            <a:r>
              <a:rPr lang="en-US" sz="2600" dirty="0" smtClean="0">
                <a:solidFill>
                  <a:srgbClr val="4A5353"/>
                </a:solidFill>
              </a:rPr>
              <a:t>5.00 </a:t>
            </a:r>
            <a:r>
              <a:rPr lang="en-US" sz="2600" dirty="0">
                <a:solidFill>
                  <a:srgbClr val="4A5353"/>
                </a:solidFill>
              </a:rPr>
              <a:t>/ 5.00</a:t>
            </a:r>
          </a:p>
          <a:p>
            <a:pPr marL="285750" indent="-285750">
              <a:buFont typeface="Arial"/>
              <a:buChar char="•"/>
            </a:pPr>
            <a:endParaRPr lang="en-US" sz="2600" dirty="0" smtClean="0">
              <a:solidFill>
                <a:srgbClr val="4A53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66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31775" y="4835525"/>
            <a:ext cx="8610600" cy="1981200"/>
          </a:xfrm>
          <a:prstGeom prst="roundRect">
            <a:avLst/>
          </a:prstGeom>
          <a:solidFill>
            <a:schemeClr val="bg1">
              <a:lumMod val="95000"/>
              <a:alpha val="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28600" y="746125"/>
            <a:ext cx="8610600" cy="1981200"/>
          </a:xfrm>
          <a:prstGeom prst="roundRect">
            <a:avLst/>
          </a:prstGeom>
          <a:solidFill>
            <a:schemeClr val="bg1">
              <a:lumMod val="95000"/>
              <a:alpha val="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28600" y="2784475"/>
            <a:ext cx="8610600" cy="1981200"/>
          </a:xfrm>
          <a:prstGeom prst="roundRect">
            <a:avLst/>
          </a:prstGeom>
          <a:solidFill>
            <a:schemeClr val="bg1">
              <a:lumMod val="95000"/>
              <a:alpha val="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1066800" cy="77343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229600" cy="533400"/>
          </a:xfrm>
        </p:spPr>
        <p:txBody>
          <a:bodyPr/>
          <a:lstStyle/>
          <a:p>
            <a:pPr marL="457200" indent="-457200"/>
            <a:r>
              <a:rPr lang="en-US" sz="2800" dirty="0" smtClean="0">
                <a:solidFill>
                  <a:srgbClr val="4A5353"/>
                </a:solidFill>
              </a:rPr>
              <a:t>CONTENT PROVIDERS</a:t>
            </a:r>
            <a:endParaRPr lang="en-US" sz="2800" dirty="0">
              <a:solidFill>
                <a:srgbClr val="4A535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429000"/>
            <a:ext cx="1043835" cy="76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334000"/>
            <a:ext cx="9144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33600" y="115318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In-house Content Team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1" y="166747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CATapp in-house team works on creating quality question papers across various domains like CAT, GK &amp; Aptitude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5999" y="306711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MyOrangeSlate.com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0" y="35814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MyOrangeSlate.com by Four Pebbles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Edu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Solutions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Pvt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Ltd. is the new way to prepare for exams like CAT, GMAT, GRE,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CMAT, etc.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8399" y="512451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</a:rPr>
              <a:t>BrainDen.com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8400" y="56388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FREE BRAIN TEASERS FOR KIDS AND ADULTS</a:t>
            </a:r>
          </a:p>
        </p:txBody>
      </p:sp>
    </p:spTree>
    <p:extLst>
      <p:ext uri="{BB962C8B-B14F-4D97-AF65-F5344CB8AC3E}">
        <p14:creationId xmlns:p14="http://schemas.microsoft.com/office/powerpoint/2010/main" val="338758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92100" y="1676400"/>
            <a:ext cx="8610600" cy="1981200"/>
          </a:xfrm>
          <a:prstGeom prst="roundRect">
            <a:avLst/>
          </a:prstGeom>
          <a:solidFill>
            <a:schemeClr val="bg1">
              <a:lumMod val="95000"/>
              <a:alpha val="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92100" y="3714750"/>
            <a:ext cx="8610600" cy="1981200"/>
          </a:xfrm>
          <a:prstGeom prst="roundRect">
            <a:avLst/>
          </a:prstGeom>
          <a:solidFill>
            <a:schemeClr val="bg1">
              <a:lumMod val="95000"/>
              <a:alpha val="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229600" cy="533400"/>
          </a:xfrm>
        </p:spPr>
        <p:txBody>
          <a:bodyPr/>
          <a:lstStyle/>
          <a:p>
            <a:pPr marL="457200" indent="-457200"/>
            <a:r>
              <a:rPr lang="en-US" sz="2800" dirty="0" smtClean="0">
                <a:solidFill>
                  <a:srgbClr val="4A5353"/>
                </a:solidFill>
              </a:rPr>
              <a:t>CONTENT PROVIDERS</a:t>
            </a:r>
            <a:endParaRPr lang="en-US" sz="2800" dirty="0">
              <a:solidFill>
                <a:srgbClr val="4A535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7100" y="2083455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Renaissance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7101" y="2597745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Coaching institute based out of Ahmedabad specializing in CAT, GRE &amp; GMAT preparation.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49499" y="3997385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Prof. 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</a:rPr>
              <a:t>Jagdeep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</a:rPr>
              <a:t>Vaishnav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49500" y="4511675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Freelance publisher specializing in Logic based tests.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2301875"/>
            <a:ext cx="1140259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4114800"/>
            <a:ext cx="838200" cy="113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7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229600" cy="533400"/>
          </a:xfrm>
        </p:spPr>
        <p:txBody>
          <a:bodyPr/>
          <a:lstStyle/>
          <a:p>
            <a:pPr marL="457200" indent="-457200"/>
            <a:r>
              <a:rPr lang="en-US" sz="2800" dirty="0">
                <a:solidFill>
                  <a:srgbClr val="4A5353"/>
                </a:solidFill>
              </a:rPr>
              <a:t>Usage Statistics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22065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8467" y="3733800"/>
            <a:ext cx="9829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4A5353"/>
                </a:solidFill>
              </a:rPr>
              <a:t>Steadily </a:t>
            </a:r>
            <a:r>
              <a:rPr lang="en-US" sz="2800" dirty="0">
                <a:solidFill>
                  <a:srgbClr val="4A5353"/>
                </a:solidFill>
              </a:rPr>
              <a:t>approaching 10,000 </a:t>
            </a:r>
            <a:r>
              <a:rPr lang="en-US" sz="2800" dirty="0" smtClean="0">
                <a:solidFill>
                  <a:srgbClr val="4A5353"/>
                </a:solidFill>
              </a:rPr>
              <a:t>downloads on </a:t>
            </a:r>
            <a:r>
              <a:rPr lang="en-US" sz="2800" dirty="0">
                <a:solidFill>
                  <a:srgbClr val="4A5353"/>
                </a:solidFill>
              </a:rPr>
              <a:t>Android. </a:t>
            </a:r>
            <a:endParaRPr lang="en-US" sz="2600" dirty="0" smtClean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endParaRPr lang="en-US" sz="2600" dirty="0" smtClean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We started CATapp focusing on just the CAT exam.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Response seems good taking into account the number of </a:t>
            </a:r>
          </a:p>
          <a:p>
            <a:pPr lvl="1"/>
            <a:r>
              <a:rPr lang="en-US" sz="2600" dirty="0">
                <a:solidFill>
                  <a:srgbClr val="4A5353"/>
                </a:solidFill>
              </a:rPr>
              <a:t>	</a:t>
            </a:r>
            <a:r>
              <a:rPr lang="en-US" sz="2600" dirty="0" smtClean="0">
                <a:solidFill>
                  <a:srgbClr val="4A5353"/>
                </a:solidFill>
              </a:rPr>
              <a:t>people having Android devices taking CAT exam.</a:t>
            </a:r>
            <a:endParaRPr lang="en-US" sz="2600" dirty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We are in process of putting up content for other </a:t>
            </a:r>
          </a:p>
          <a:p>
            <a:pPr lvl="2"/>
            <a:r>
              <a:rPr lang="en-US" sz="2600" dirty="0" smtClean="0">
                <a:solidFill>
                  <a:srgbClr val="4A5353"/>
                </a:solidFill>
              </a:rPr>
              <a:t>competitive exams to broaden our user base.</a:t>
            </a:r>
          </a:p>
        </p:txBody>
      </p:sp>
    </p:spTree>
    <p:extLst>
      <p:ext uri="{BB962C8B-B14F-4D97-AF65-F5344CB8AC3E}">
        <p14:creationId xmlns:p14="http://schemas.microsoft.com/office/powerpoint/2010/main" val="2198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229600" cy="533400"/>
          </a:xfrm>
        </p:spPr>
        <p:txBody>
          <a:bodyPr/>
          <a:lstStyle/>
          <a:p>
            <a:pPr marL="457200" indent="-457200"/>
            <a:r>
              <a:rPr lang="en-US" sz="2800" dirty="0">
                <a:solidFill>
                  <a:srgbClr val="4A5353"/>
                </a:solidFill>
              </a:rPr>
              <a:t>Future Plan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9829800" cy="615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4A5353"/>
                </a:solidFill>
              </a:rPr>
              <a:t>Turn CATapp into a community driven testing app</a:t>
            </a:r>
            <a:endParaRPr lang="en-US" sz="2600" dirty="0" smtClean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endParaRPr lang="en-US" sz="2600" dirty="0" smtClean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Enlighten users about sharing knowledge on CATapp.</a:t>
            </a:r>
          </a:p>
          <a:p>
            <a:pPr marL="914400" lvl="1" indent="-457200">
              <a:buFont typeface="Wingdings" charset="2"/>
              <a:buChar char="ü"/>
            </a:pPr>
            <a:endParaRPr lang="en-US" sz="2600" dirty="0" smtClean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Partner with educational institutes for question papers. </a:t>
            </a:r>
          </a:p>
          <a:p>
            <a:pPr marL="914400" lvl="1" indent="-457200">
              <a:buFont typeface="Wingdings" charset="2"/>
              <a:buChar char="ü"/>
            </a:pPr>
            <a:endParaRPr lang="en-US" sz="2600" dirty="0" smtClean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Publish </a:t>
            </a:r>
            <a:r>
              <a:rPr lang="en-US" sz="2600" dirty="0">
                <a:solidFill>
                  <a:srgbClr val="4A5353"/>
                </a:solidFill>
              </a:rPr>
              <a:t>content for other competitive exams.</a:t>
            </a:r>
          </a:p>
          <a:p>
            <a:pPr lvl="1"/>
            <a:endParaRPr lang="en-US" sz="2600" dirty="0" smtClean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Develop features to let people collaborate with others </a:t>
            </a:r>
          </a:p>
          <a:p>
            <a:pPr lvl="2"/>
            <a:r>
              <a:rPr lang="en-US" sz="2600" dirty="0" smtClean="0">
                <a:solidFill>
                  <a:srgbClr val="4A5353"/>
                </a:solidFill>
              </a:rPr>
              <a:t>taking the same exam.</a:t>
            </a:r>
          </a:p>
          <a:p>
            <a:pPr lvl="2"/>
            <a:endParaRPr lang="en-US" sz="2600" dirty="0">
              <a:solidFill>
                <a:srgbClr val="4A5353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4A5353"/>
                </a:solidFill>
              </a:rPr>
              <a:t>Open up the publishing platform for independent users</a:t>
            </a:r>
            <a:endParaRPr lang="en-US" sz="2600" dirty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endParaRPr lang="en-US" sz="2600" dirty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Users will be able to post new questions, news &amp; articles.</a:t>
            </a:r>
          </a:p>
          <a:p>
            <a:pPr lvl="2"/>
            <a:endParaRPr lang="en-US" sz="2600" dirty="0">
              <a:solidFill>
                <a:srgbClr val="4A53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66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229600" cy="533400"/>
          </a:xfrm>
        </p:spPr>
        <p:txBody>
          <a:bodyPr/>
          <a:lstStyle/>
          <a:p>
            <a:pPr marL="457200" indent="-457200"/>
            <a:r>
              <a:rPr lang="en-US" sz="2800" dirty="0">
                <a:solidFill>
                  <a:srgbClr val="4A5353"/>
                </a:solidFill>
              </a:rPr>
              <a:t>Project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030843"/>
            <a:ext cx="8839200" cy="5560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4A5353"/>
                </a:solidFill>
              </a:rPr>
              <a:t>CATapp is a mobile application available on Android/iOS to help students prepare for competitive exams</a:t>
            </a:r>
          </a:p>
          <a:p>
            <a:endParaRPr lang="en-US" sz="2600" dirty="0">
              <a:solidFill>
                <a:srgbClr val="4A5353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4A5353"/>
                </a:solidFill>
              </a:rPr>
              <a:t>We are done with Android implementation and are currently working to update the iOS app</a:t>
            </a:r>
          </a:p>
          <a:p>
            <a:endParaRPr lang="en-US" sz="2600" dirty="0" smtClean="0">
              <a:solidFill>
                <a:srgbClr val="4A5353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4A5353"/>
                </a:solidFill>
              </a:rPr>
              <a:t>We have a web based publishing platform as our backend system, currently used by our partner publishers. </a:t>
            </a:r>
            <a:r>
              <a:rPr lang="en-US" sz="2600" b="1" baseline="30000" dirty="0" smtClean="0">
                <a:solidFill>
                  <a:srgbClr val="FF0000"/>
                </a:solidFill>
              </a:rPr>
              <a:t>BETA</a:t>
            </a:r>
          </a:p>
          <a:p>
            <a:pPr marL="457200" indent="-457200">
              <a:buFont typeface="Arial"/>
              <a:buChar char="•"/>
            </a:pPr>
            <a:endParaRPr lang="en-US" sz="2600" b="1" baseline="30000" dirty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>
                <a:solidFill>
                  <a:srgbClr val="4A5353"/>
                </a:solidFill>
              </a:rPr>
              <a:t>For this presentation we will focus on the Android </a:t>
            </a:r>
            <a:r>
              <a:rPr lang="en-US" sz="2600" dirty="0" smtClean="0">
                <a:solidFill>
                  <a:srgbClr val="4A5353"/>
                </a:solidFill>
              </a:rPr>
              <a:t>app</a:t>
            </a:r>
          </a:p>
          <a:p>
            <a:pPr marL="457200" indent="-457200">
              <a:buFont typeface="Arial"/>
              <a:buChar char="•"/>
            </a:pPr>
            <a:endParaRPr lang="en-US" sz="2600" dirty="0">
              <a:solidFill>
                <a:srgbClr val="4A5353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4A5353"/>
                </a:solidFill>
              </a:rPr>
              <a:t>Primary Functionality: Test Taking</a:t>
            </a:r>
          </a:p>
          <a:p>
            <a:pPr marL="457200" indent="-457200">
              <a:buFont typeface="Arial"/>
              <a:buChar char="•"/>
            </a:pPr>
            <a:endParaRPr lang="en-US" sz="2600" dirty="0">
              <a:solidFill>
                <a:srgbClr val="4A5353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4A5353"/>
                </a:solidFill>
              </a:rPr>
              <a:t>Secondary Features: </a:t>
            </a:r>
            <a:r>
              <a:rPr lang="en-US" sz="2600" dirty="0" err="1" smtClean="0">
                <a:solidFill>
                  <a:srgbClr val="4A5353"/>
                </a:solidFill>
              </a:rPr>
              <a:t>QuestionADay</a:t>
            </a:r>
            <a:r>
              <a:rPr lang="en-US" sz="2600" dirty="0" smtClean="0">
                <a:solidFill>
                  <a:srgbClr val="4A5353"/>
                </a:solidFill>
              </a:rPr>
              <a:t>, CATNews &amp; Toppers Say</a:t>
            </a:r>
            <a:endParaRPr lang="en-US" sz="2600" dirty="0">
              <a:solidFill>
                <a:srgbClr val="4A53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4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229600" cy="533400"/>
          </a:xfrm>
        </p:spPr>
        <p:txBody>
          <a:bodyPr/>
          <a:lstStyle/>
          <a:p>
            <a:r>
              <a:rPr lang="en-US" sz="2800" dirty="0">
                <a:solidFill>
                  <a:srgbClr val="4A5353"/>
                </a:solidFill>
              </a:rPr>
              <a:t>What </a:t>
            </a:r>
            <a:r>
              <a:rPr lang="en-US" sz="2800" dirty="0" smtClean="0">
                <a:solidFill>
                  <a:srgbClr val="4A5353"/>
                </a:solidFill>
              </a:rPr>
              <a:t>problems </a:t>
            </a:r>
            <a:r>
              <a:rPr lang="en-US" sz="2800" dirty="0">
                <a:solidFill>
                  <a:srgbClr val="4A5353"/>
                </a:solidFill>
              </a:rPr>
              <a:t>are we trying to solve?</a:t>
            </a:r>
            <a:br>
              <a:rPr lang="en-US" sz="2800" dirty="0">
                <a:solidFill>
                  <a:srgbClr val="4A5353"/>
                </a:solidFill>
              </a:rPr>
            </a:br>
            <a:endParaRPr lang="en-US" sz="2800" dirty="0">
              <a:solidFill>
                <a:srgbClr val="4A535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867" y="1422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897314"/>
            <a:ext cx="8839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4A5353"/>
                </a:solidFill>
              </a:rPr>
              <a:t>Limited access to study material</a:t>
            </a:r>
          </a:p>
          <a:p>
            <a:pPr marL="457200" indent="-457200">
              <a:buFont typeface="Arial"/>
              <a:buChar char="•"/>
            </a:pPr>
            <a:endParaRPr lang="en-US" sz="2600" dirty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Students do not have easy access to study material beyond their physical reach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 Students do not have a way to get latest content from </a:t>
            </a:r>
          </a:p>
          <a:p>
            <a:pPr lvl="2"/>
            <a:r>
              <a:rPr lang="en-US" sz="2600" dirty="0">
                <a:solidFill>
                  <a:srgbClr val="4A5353"/>
                </a:solidFill>
              </a:rPr>
              <a:t> </a:t>
            </a:r>
            <a:r>
              <a:rPr lang="en-US" sz="2600" dirty="0" smtClean="0">
                <a:solidFill>
                  <a:srgbClr val="4A5353"/>
                </a:solidFill>
              </a:rPr>
              <a:t>publishers &amp; teachers across multiple locations</a:t>
            </a:r>
          </a:p>
          <a:p>
            <a:pPr marL="457200" indent="-457200">
              <a:buFont typeface="Arial"/>
              <a:buChar char="•"/>
            </a:pPr>
            <a:endParaRPr lang="en-US" sz="2600" dirty="0">
              <a:solidFill>
                <a:srgbClr val="4A5353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4A5353"/>
                </a:solidFill>
              </a:rPr>
              <a:t>Making it affordable for students to access global content</a:t>
            </a:r>
            <a:endParaRPr lang="en-US" sz="2600" dirty="0">
              <a:solidFill>
                <a:srgbClr val="4A5353"/>
              </a:solidFill>
            </a:endParaRPr>
          </a:p>
          <a:p>
            <a:endParaRPr lang="en-US" sz="2600" dirty="0" smtClean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>
                <a:solidFill>
                  <a:srgbClr val="4A5353"/>
                </a:solidFill>
              </a:rPr>
              <a:t>Not all students can afford a </a:t>
            </a:r>
            <a:r>
              <a:rPr lang="en-US" sz="2600" dirty="0" smtClean="0">
                <a:solidFill>
                  <a:srgbClr val="4A5353"/>
                </a:solidFill>
              </a:rPr>
              <a:t>computer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>
                <a:solidFill>
                  <a:srgbClr val="4A5353"/>
                </a:solidFill>
              </a:rPr>
              <a:t>Not all students can afford to go to a coaching </a:t>
            </a:r>
            <a:r>
              <a:rPr lang="en-US" sz="2600" dirty="0" smtClean="0">
                <a:solidFill>
                  <a:srgbClr val="4A5353"/>
                </a:solidFill>
              </a:rPr>
              <a:t>institute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Android phones are now available for as low as </a:t>
            </a:r>
            <a:r>
              <a:rPr lang="en-US" sz="2600" dirty="0" err="1" smtClean="0">
                <a:solidFill>
                  <a:srgbClr val="4A5353"/>
                </a:solidFill>
              </a:rPr>
              <a:t>Rs</a:t>
            </a:r>
            <a:r>
              <a:rPr lang="en-US" sz="2600" dirty="0" smtClean="0">
                <a:solidFill>
                  <a:srgbClr val="4A5353"/>
                </a:solidFill>
              </a:rPr>
              <a:t> 4,500</a:t>
            </a:r>
          </a:p>
          <a:p>
            <a:pPr marL="285750" indent="-285750">
              <a:buFont typeface="Arial"/>
              <a:buChar char="•"/>
            </a:pPr>
            <a:endParaRPr lang="en-US" sz="2600" dirty="0" smtClean="0">
              <a:solidFill>
                <a:srgbClr val="4A53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229600" cy="533400"/>
          </a:xfrm>
        </p:spPr>
        <p:txBody>
          <a:bodyPr/>
          <a:lstStyle/>
          <a:p>
            <a:r>
              <a:rPr lang="en-US" sz="2800" dirty="0">
                <a:solidFill>
                  <a:srgbClr val="4A5353"/>
                </a:solidFill>
              </a:rPr>
              <a:t>What </a:t>
            </a:r>
            <a:r>
              <a:rPr lang="en-US" sz="2800" dirty="0" smtClean="0">
                <a:solidFill>
                  <a:srgbClr val="4A5353"/>
                </a:solidFill>
              </a:rPr>
              <a:t>problems </a:t>
            </a:r>
            <a:r>
              <a:rPr lang="en-US" sz="2800" dirty="0">
                <a:solidFill>
                  <a:srgbClr val="4A5353"/>
                </a:solidFill>
              </a:rPr>
              <a:t>are we trying to solve?</a:t>
            </a:r>
            <a:br>
              <a:rPr lang="en-US" sz="2800" dirty="0">
                <a:solidFill>
                  <a:srgbClr val="4A5353"/>
                </a:solidFill>
              </a:rPr>
            </a:br>
            <a:endParaRPr lang="en-US" sz="2800" dirty="0">
              <a:solidFill>
                <a:srgbClr val="4A535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867" y="1422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897314"/>
            <a:ext cx="8839200" cy="6494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4A5353"/>
                </a:solidFill>
              </a:rPr>
              <a:t>How can students prepare for competitive exams on mobile?</a:t>
            </a:r>
          </a:p>
          <a:p>
            <a:pPr marL="457200" indent="-457200">
              <a:buFont typeface="Arial"/>
              <a:buChar char="•"/>
            </a:pPr>
            <a:endParaRPr lang="en-US" sz="2600" dirty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Take practice tests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Practice solving questions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Analyze progress reports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Learn by reading accurate solutions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Learn more about the exam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Learn from topper’s experience</a:t>
            </a:r>
          </a:p>
          <a:p>
            <a:pPr marL="457200" indent="-457200">
              <a:buFont typeface="Arial"/>
              <a:buChar char="•"/>
            </a:pPr>
            <a:endParaRPr lang="en-US" sz="2600" dirty="0">
              <a:solidFill>
                <a:srgbClr val="4A5353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4A5353"/>
                </a:solidFill>
              </a:rPr>
              <a:t>How can students get new content from multiple publishers?</a:t>
            </a:r>
            <a:endParaRPr lang="en-US" sz="2600" dirty="0">
              <a:solidFill>
                <a:srgbClr val="4A5353"/>
              </a:solidFill>
            </a:endParaRPr>
          </a:p>
          <a:p>
            <a:endParaRPr lang="en-US" sz="2600" dirty="0" smtClean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>
                <a:solidFill>
                  <a:srgbClr val="4A5353"/>
                </a:solidFill>
              </a:rPr>
              <a:t>New question </a:t>
            </a:r>
            <a:r>
              <a:rPr lang="en-US" sz="2600" dirty="0" smtClean="0">
                <a:solidFill>
                  <a:srgbClr val="4A5353"/>
                </a:solidFill>
              </a:rPr>
              <a:t>papers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New questions</a:t>
            </a:r>
            <a:endParaRPr lang="en-US" sz="2600" dirty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News updates</a:t>
            </a:r>
          </a:p>
          <a:p>
            <a:pPr marL="285750" indent="-285750">
              <a:buFont typeface="Arial"/>
              <a:buChar char="•"/>
            </a:pPr>
            <a:endParaRPr lang="en-US" sz="2600" dirty="0" smtClean="0">
              <a:solidFill>
                <a:srgbClr val="4A5353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600" dirty="0" smtClean="0">
              <a:solidFill>
                <a:srgbClr val="4A53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17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229600" cy="533400"/>
          </a:xfrm>
        </p:spPr>
        <p:txBody>
          <a:bodyPr/>
          <a:lstStyle/>
          <a:p>
            <a:pPr marL="457200" indent="-457200"/>
            <a:r>
              <a:rPr lang="en-US" sz="2800" dirty="0">
                <a:solidFill>
                  <a:srgbClr val="4A5353"/>
                </a:solidFill>
              </a:rPr>
              <a:t>Our solution approach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867" y="1422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9829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4A5353"/>
                </a:solidFill>
              </a:rPr>
              <a:t>Develop Android &amp; iOS mobile apps</a:t>
            </a:r>
          </a:p>
          <a:p>
            <a:endParaRPr lang="en-US" sz="2600" dirty="0" smtClean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Android &amp; iOS are quickly gaining market share</a:t>
            </a:r>
            <a:endParaRPr lang="en-US" sz="2600" dirty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Cheaper </a:t>
            </a:r>
            <a:r>
              <a:rPr lang="en-US" sz="2600" dirty="0">
                <a:solidFill>
                  <a:srgbClr val="4A5353"/>
                </a:solidFill>
              </a:rPr>
              <a:t>Android </a:t>
            </a:r>
            <a:r>
              <a:rPr lang="en-US" sz="2600" dirty="0" smtClean="0">
                <a:solidFill>
                  <a:srgbClr val="4A5353"/>
                </a:solidFill>
              </a:rPr>
              <a:t>devices broadens our target audience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Apps support a wide range of devices – Phones &amp; Tablets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Allow students to study on the go</a:t>
            </a:r>
          </a:p>
          <a:p>
            <a:endParaRPr lang="en-US" sz="2600" dirty="0">
              <a:solidFill>
                <a:srgbClr val="4A5353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4A5353"/>
                </a:solidFill>
              </a:rPr>
              <a:t>Develop a web based publishing platform to manage content</a:t>
            </a:r>
          </a:p>
          <a:p>
            <a:pPr marL="285750" indent="-285750">
              <a:buFont typeface="Arial"/>
              <a:buChar char="•"/>
            </a:pPr>
            <a:endParaRPr lang="en-US" sz="2600" dirty="0" smtClean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>
                <a:solidFill>
                  <a:srgbClr val="4A5353"/>
                </a:solidFill>
              </a:rPr>
              <a:t>Mobile apps have API based access to updated content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Allow multiple publishers to contribute content</a:t>
            </a:r>
            <a:endParaRPr lang="en-US" sz="2600" dirty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Store users’ data on cloud to save space on the device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Easily upload new content &amp; send notifications for the same</a:t>
            </a:r>
          </a:p>
        </p:txBody>
      </p:sp>
    </p:spTree>
    <p:extLst>
      <p:ext uri="{BB962C8B-B14F-4D97-AF65-F5344CB8AC3E}">
        <p14:creationId xmlns:p14="http://schemas.microsoft.com/office/powerpoint/2010/main" val="88894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73050" y="1031875"/>
            <a:ext cx="8610600" cy="12192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229600" cy="533400"/>
          </a:xfrm>
        </p:spPr>
        <p:txBody>
          <a:bodyPr/>
          <a:lstStyle/>
          <a:p>
            <a:pPr marL="457200" indent="-457200"/>
            <a:r>
              <a:rPr lang="en-US" sz="2800" dirty="0">
                <a:solidFill>
                  <a:srgbClr val="4A5353"/>
                </a:solidFill>
              </a:rPr>
              <a:t>Our solution approach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8517" y="13112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850" y="5603875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650" y="5603875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450" y="5603875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450" y="5603875"/>
            <a:ext cx="584200" cy="584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250" y="5603875"/>
            <a:ext cx="584200" cy="584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0" y="5603875"/>
            <a:ext cx="584200" cy="584200"/>
          </a:xfrm>
          <a:prstGeom prst="rect">
            <a:avLst/>
          </a:prstGeom>
        </p:spPr>
      </p:pic>
      <p:sp>
        <p:nvSpPr>
          <p:cNvPr id="20" name="Folded Corner 19"/>
          <p:cNvSpPr/>
          <p:nvPr/>
        </p:nvSpPr>
        <p:spPr>
          <a:xfrm>
            <a:off x="501650" y="5603875"/>
            <a:ext cx="2286000" cy="60960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PHONES &amp; TABLETS</a:t>
            </a:r>
            <a:endParaRPr lang="en-US" sz="2000" dirty="0"/>
          </a:p>
        </p:txBody>
      </p:sp>
      <p:sp>
        <p:nvSpPr>
          <p:cNvPr id="23" name="Folded Corner 22"/>
          <p:cNvSpPr/>
          <p:nvPr/>
        </p:nvSpPr>
        <p:spPr>
          <a:xfrm>
            <a:off x="501650" y="3470275"/>
            <a:ext cx="2286000" cy="60960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CONTENT MANAGEMENT</a:t>
            </a:r>
            <a:endParaRPr lang="en-US" dirty="0"/>
          </a:p>
        </p:txBody>
      </p:sp>
      <p:sp>
        <p:nvSpPr>
          <p:cNvPr id="24" name="Folded Corner 23"/>
          <p:cNvSpPr/>
          <p:nvPr/>
        </p:nvSpPr>
        <p:spPr>
          <a:xfrm>
            <a:off x="501650" y="1336675"/>
            <a:ext cx="2286000" cy="60960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PUBLISHERS /</a:t>
            </a:r>
          </a:p>
          <a:p>
            <a:pPr algn="ctr"/>
            <a:r>
              <a:rPr lang="en-US" dirty="0" smtClean="0"/>
              <a:t>TEACHERS</a:t>
            </a:r>
            <a:endParaRPr lang="en-US" dirty="0"/>
          </a:p>
        </p:txBody>
      </p:sp>
      <p:sp>
        <p:nvSpPr>
          <p:cNvPr id="25" name="Process 24"/>
          <p:cNvSpPr/>
          <p:nvPr/>
        </p:nvSpPr>
        <p:spPr>
          <a:xfrm>
            <a:off x="4006850" y="3470275"/>
            <a:ext cx="4267200" cy="6096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PUBLISHING PLATFORM WEB-APP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850" y="1336675"/>
            <a:ext cx="762000" cy="762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650" y="1336675"/>
            <a:ext cx="762000" cy="762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450" y="1336675"/>
            <a:ext cx="762000" cy="762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250" y="1336675"/>
            <a:ext cx="762000" cy="762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050" y="1336675"/>
            <a:ext cx="762000" cy="762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850" y="1336675"/>
            <a:ext cx="762000" cy="7620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73050" y="3165475"/>
            <a:ext cx="8610600" cy="12192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3050" y="5299075"/>
            <a:ext cx="8610600" cy="12192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-Down Arrow 34"/>
          <p:cNvSpPr/>
          <p:nvPr/>
        </p:nvSpPr>
        <p:spPr>
          <a:xfrm>
            <a:off x="5867400" y="2286000"/>
            <a:ext cx="457200" cy="8382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-Down Arrow 35"/>
          <p:cNvSpPr/>
          <p:nvPr/>
        </p:nvSpPr>
        <p:spPr>
          <a:xfrm>
            <a:off x="5870575" y="4419600"/>
            <a:ext cx="457200" cy="8382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719914" y="2514600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Upload latest content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429000" y="4648200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Download latest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3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229600" cy="533400"/>
          </a:xfrm>
        </p:spPr>
        <p:txBody>
          <a:bodyPr/>
          <a:lstStyle/>
          <a:p>
            <a:pPr marL="457200" indent="-457200"/>
            <a:r>
              <a:rPr lang="en-US" sz="2800" dirty="0">
                <a:solidFill>
                  <a:srgbClr val="4A5353"/>
                </a:solidFill>
              </a:rPr>
              <a:t>App Demo &amp; Features</a:t>
            </a:r>
          </a:p>
        </p:txBody>
      </p:sp>
      <p:pic>
        <p:nvPicPr>
          <p:cNvPr id="2" name="Picture 1" descr="Screenshot_2013-04-25-01-29-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50" y="685800"/>
            <a:ext cx="2660650" cy="4730044"/>
          </a:xfrm>
          <a:prstGeom prst="rect">
            <a:avLst/>
          </a:prstGeom>
        </p:spPr>
      </p:pic>
      <p:pic>
        <p:nvPicPr>
          <p:cNvPr id="3" name="Picture 2" descr="Screenshot_2013-04-25-01-35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24" y="685800"/>
            <a:ext cx="2657476" cy="4724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8600" y="5410200"/>
            <a:ext cx="4191000" cy="1143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LOGIN / REGISTER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724400" y="5410200"/>
            <a:ext cx="4191000" cy="1143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0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8229600" cy="533400"/>
          </a:xfrm>
        </p:spPr>
        <p:txBody>
          <a:bodyPr/>
          <a:lstStyle/>
          <a:p>
            <a:pPr marL="457200" indent="-457200"/>
            <a:r>
              <a:rPr lang="en-US" sz="2800" dirty="0">
                <a:solidFill>
                  <a:srgbClr val="4A5353"/>
                </a:solidFill>
              </a:rPr>
              <a:t>App Demo &amp; Features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14600" y="762000"/>
            <a:ext cx="41148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CATNews</a:t>
            </a:r>
          </a:p>
          <a:p>
            <a:pPr algn="ctr"/>
            <a:r>
              <a:rPr lang="en-US" dirty="0" smtClean="0"/>
              <a:t>( List screen &amp; News article screen )</a:t>
            </a:r>
            <a:endParaRPr lang="en-US" dirty="0"/>
          </a:p>
        </p:txBody>
      </p:sp>
      <p:pic>
        <p:nvPicPr>
          <p:cNvPr id="6" name="Picture 5" descr="Screenshot_2013-04-25-01-35-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2185988" cy="3886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486400"/>
            <a:ext cx="10210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List of news articles published from our backend system</a:t>
            </a:r>
            <a:endParaRPr lang="en-US" sz="2600" dirty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Automatic update when the user first visits CATNews tab</a:t>
            </a:r>
            <a:endParaRPr lang="en-US" sz="2600" dirty="0">
              <a:solidFill>
                <a:srgbClr val="4A5353"/>
              </a:solidFill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600" dirty="0" smtClean="0">
                <a:solidFill>
                  <a:srgbClr val="4A5353"/>
                </a:solidFill>
              </a:rPr>
              <a:t>Users can also manually update to get new articles</a:t>
            </a:r>
            <a:endParaRPr lang="en-US" sz="2600" dirty="0">
              <a:solidFill>
                <a:srgbClr val="4A5353"/>
              </a:solidFill>
            </a:endParaRPr>
          </a:p>
        </p:txBody>
      </p:sp>
      <p:pic>
        <p:nvPicPr>
          <p:cNvPr id="9" name="Picture 8" descr="Screenshot_2013-04-25-01-35-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87500"/>
            <a:ext cx="2209800" cy="392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37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tch Boo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1085</Words>
  <Application>Microsoft Macintosh PowerPoint</Application>
  <PresentationFormat>On-screen Show (4:3)</PresentationFormat>
  <Paragraphs>202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Pitch Book</vt:lpstr>
      <vt:lpstr>PowerPoint Presentation</vt:lpstr>
      <vt:lpstr>agenda</vt:lpstr>
      <vt:lpstr>Project Overview</vt:lpstr>
      <vt:lpstr>What problems are we trying to solve? </vt:lpstr>
      <vt:lpstr>What problems are we trying to solve? </vt:lpstr>
      <vt:lpstr>Our solution approach</vt:lpstr>
      <vt:lpstr>Our solution approach</vt:lpstr>
      <vt:lpstr>App Demo &amp; Features</vt:lpstr>
      <vt:lpstr>App Demo &amp; Features</vt:lpstr>
      <vt:lpstr>App Demo &amp; Features</vt:lpstr>
      <vt:lpstr>App Demo &amp; Features</vt:lpstr>
      <vt:lpstr>App Demo &amp; Features</vt:lpstr>
      <vt:lpstr>App Demo &amp; Features</vt:lpstr>
      <vt:lpstr>App Demo &amp; Features</vt:lpstr>
      <vt:lpstr>App Demo &amp; Features</vt:lpstr>
      <vt:lpstr>App Demo &amp; Features</vt:lpstr>
      <vt:lpstr>App Demo &amp; Features</vt:lpstr>
      <vt:lpstr>App Demo &amp; Features</vt:lpstr>
      <vt:lpstr>Technology Overview</vt:lpstr>
      <vt:lpstr>Usage Statistics</vt:lpstr>
      <vt:lpstr>CONTENT PROVIDERS</vt:lpstr>
      <vt:lpstr>CONTENT PROVIDERS</vt:lpstr>
      <vt:lpstr>Usage Statistics</vt:lpstr>
      <vt:lpstr>Future Plan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2010-04-19T20:44:32Z</dcterms:created>
  <dcterms:modified xsi:type="dcterms:W3CDTF">2013-04-25T10:33:20Z</dcterms:modified>
</cp:coreProperties>
</file>